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1"/>
  </p:notesMasterIdLst>
  <p:handoutMasterIdLst>
    <p:handoutMasterId r:id="rId12"/>
  </p:handoutMasterIdLst>
  <p:sldIdLst>
    <p:sldId id="293" r:id="rId5"/>
    <p:sldId id="296" r:id="rId6"/>
    <p:sldId id="297" r:id="rId7"/>
    <p:sldId id="298" r:id="rId8"/>
    <p:sldId id="299" r:id="rId9"/>
    <p:sldId id="302" r:id="rId10"/>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9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96" autoAdjust="0"/>
    <p:restoredTop sz="95201" autoAdjust="0"/>
  </p:normalViewPr>
  <p:slideViewPr>
    <p:cSldViewPr snapToGrid="0">
      <p:cViewPr>
        <p:scale>
          <a:sx n="98" d="100"/>
          <a:sy n="98" d="100"/>
        </p:scale>
        <p:origin x="-120" y="-222"/>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EFF40-8875-430D-A620-58170AEE8133}" type="datetime1">
              <a:rPr lang="es-MX" smtClean="0"/>
              <a:t>05/12/2023</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309AE7-F0D2-4FBF-A0AD-A32BB14FA678}" type="slidenum">
              <a:rPr lang="es-MX" smtClean="0"/>
              <a:t>‹Nº›</a:t>
            </a:fld>
            <a:endParaRPr lang="es-MX" dirty="0"/>
          </a:p>
        </p:txBody>
      </p:sp>
    </p:spTree>
    <p:extLst>
      <p:ext uri="{BB962C8B-B14F-4D97-AF65-F5344CB8AC3E}">
        <p14:creationId xmlns:p14="http://schemas.microsoft.com/office/powerpoint/2010/main" val="2830041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AC030-D0BF-46B1-BE05-D1AE3678310C}" type="datetime1">
              <a:rPr lang="es-MX" smtClean="0"/>
              <a:t>05/12/2023</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Haz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F898C-A82C-4F7C-AB85-A4F334D5B235}" type="slidenum">
              <a:rPr lang="es-MX" smtClean="0"/>
              <a:t>‹Nº›</a:t>
            </a:fld>
            <a:endParaRPr lang="es-MX" dirty="0"/>
          </a:p>
        </p:txBody>
      </p:sp>
    </p:spTree>
    <p:extLst>
      <p:ext uri="{BB962C8B-B14F-4D97-AF65-F5344CB8AC3E}">
        <p14:creationId xmlns:p14="http://schemas.microsoft.com/office/powerpoint/2010/main" val="35127238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6B0F898C-A82C-4F7C-AB85-A4F334D5B235}" type="slidenum">
              <a:rPr lang="es-MX" smtClean="0"/>
              <a:t>1</a:t>
            </a:fld>
            <a:endParaRPr lang="es-MX" dirty="0"/>
          </a:p>
        </p:txBody>
      </p:sp>
    </p:spTree>
    <p:extLst>
      <p:ext uri="{BB962C8B-B14F-4D97-AF65-F5344CB8AC3E}">
        <p14:creationId xmlns:p14="http://schemas.microsoft.com/office/powerpoint/2010/main" val="4177644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0F898C-A82C-4F7C-AB85-A4F334D5B235}" type="slidenum">
              <a:rPr lang="es-MX" smtClean="0"/>
              <a:t>2</a:t>
            </a:fld>
            <a:endParaRPr lang="es-MX" dirty="0"/>
          </a:p>
        </p:txBody>
      </p:sp>
    </p:spTree>
    <p:extLst>
      <p:ext uri="{BB962C8B-B14F-4D97-AF65-F5344CB8AC3E}">
        <p14:creationId xmlns:p14="http://schemas.microsoft.com/office/powerpoint/2010/main" val="2168683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es-MX" noProof="0"/>
              <a:t>Haz clic para modificar el estilo de título del patrón</a:t>
            </a:r>
            <a:endParaRPr lang="es-MX" noProof="0" dirty="0"/>
          </a:p>
        </p:txBody>
      </p:sp>
      <p:sp>
        <p:nvSpPr>
          <p:cNvPr id="3" name="Subtítulo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editar el estilo de subtítulo del patrón</a:t>
            </a:r>
            <a:endParaRPr lang="es-MX" noProof="0" dirty="0"/>
          </a:p>
        </p:txBody>
      </p:sp>
      <p:sp>
        <p:nvSpPr>
          <p:cNvPr id="20" name="Marcador de posición de fecha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136B090C-EC78-4A96-8C25-AFC607E1070A}" type="datetime1">
              <a:rPr lang="es-MX" noProof="0" smtClean="0"/>
              <a:t>05/12/2023</a:t>
            </a:fld>
            <a:endParaRPr lang="es-MX" noProof="0" dirty="0"/>
          </a:p>
        </p:txBody>
      </p:sp>
      <p:sp>
        <p:nvSpPr>
          <p:cNvPr id="21" name="Marcador de posición de pie de página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s-MX" noProof="0" dirty="0"/>
          </a:p>
        </p:txBody>
      </p:sp>
      <p:sp>
        <p:nvSpPr>
          <p:cNvPr id="22" name="Marcador de posición de número de diapos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texto vertical 2"/>
          <p:cNvSpPr>
            <a:spLocks noGrp="1"/>
          </p:cNvSpPr>
          <p:nvPr>
            <p:ph type="body" orient="vert" idx="1"/>
          </p:nvPr>
        </p:nvSpPr>
        <p:spPr/>
        <p:txBody>
          <a:bodyPr vert="eaVert"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D8A3D5FF-BE25-4918-A710-75CEC1C6F4B7}" type="datetime1">
              <a:rPr lang="es-MX" noProof="0" smtClean="0"/>
              <a:t>05/12/2023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991600" y="762000"/>
            <a:ext cx="2362200" cy="5257800"/>
          </a:xfrm>
        </p:spPr>
        <p:txBody>
          <a:bodyPr vert="eaVert" rtlCol="0"/>
          <a:lstStyle/>
          <a:p>
            <a:pPr rtl="0"/>
            <a:r>
              <a:rPr lang="es-MX" noProof="0"/>
              <a:t>Haz clic para modificar el estilo de título del patrón</a:t>
            </a:r>
            <a:endParaRPr lang="es-MX" noProof="0" dirty="0"/>
          </a:p>
        </p:txBody>
      </p:sp>
      <p:sp>
        <p:nvSpPr>
          <p:cNvPr id="3" name="Marcador de posición de texto vertical 2"/>
          <p:cNvSpPr>
            <a:spLocks noGrp="1"/>
          </p:cNvSpPr>
          <p:nvPr>
            <p:ph type="body" orient="vert" idx="1"/>
          </p:nvPr>
        </p:nvSpPr>
        <p:spPr>
          <a:xfrm>
            <a:off x="838200" y="762000"/>
            <a:ext cx="8077200" cy="5257800"/>
          </a:xfrm>
        </p:spPr>
        <p:txBody>
          <a:bodyPr vert="eaVert"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F28BB963-DF7D-4535-97D5-D1761A445C69}" type="datetime1">
              <a:rPr lang="es-MX" noProof="0" smtClean="0"/>
              <a:t>05/12/2023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contenido 2"/>
          <p:cNvSpPr>
            <a:spLocks noGrp="1"/>
          </p:cNvSpPr>
          <p:nvPr>
            <p:ph idx="1"/>
          </p:nvPr>
        </p:nvSpPr>
        <p:spPr/>
        <p:txBody>
          <a:bodyPr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DD94ACA4-08DA-4B4D-9A5D-AFF9D49C18CD}" type="datetime1">
              <a:rPr lang="es-MX" noProof="0" smtClean="0"/>
              <a:t>05/12/2023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es-MX" noProof="0"/>
              <a:t>Haz clic para modificar el estilo de título del patrón</a:t>
            </a:r>
            <a:endParaRPr lang="es-MX" noProof="0" dirty="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posición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MX" noProof="0"/>
              <a:t>Haga clic para modificar los estilos de texto del patrón</a:t>
            </a:r>
          </a:p>
        </p:txBody>
      </p:sp>
      <p:sp>
        <p:nvSpPr>
          <p:cNvPr id="4" name="Marcador de posición de fecha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AB9EC31C-EA33-43FE-9B9D-897ADAB1B952}" type="datetime1">
              <a:rPr lang="es-MX" noProof="0" smtClean="0"/>
              <a:t>05/12/2023</a:t>
            </a:fld>
            <a:endParaRPr lang="es-MX" noProof="0" dirty="0"/>
          </a:p>
        </p:txBody>
      </p:sp>
      <p:sp>
        <p:nvSpPr>
          <p:cNvPr id="5" name="Marcador de posición de pie de página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s-MX" noProof="0" dirty="0"/>
          </a:p>
        </p:txBody>
      </p:sp>
      <p:sp>
        <p:nvSpPr>
          <p:cNvPr id="6" name="Marcador de posición de número de diapos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contenid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contenid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5" name="Marcador de posición de fecha 4"/>
          <p:cNvSpPr>
            <a:spLocks noGrp="1"/>
          </p:cNvSpPr>
          <p:nvPr>
            <p:ph type="dt" sz="half" idx="10"/>
          </p:nvPr>
        </p:nvSpPr>
        <p:spPr/>
        <p:txBody>
          <a:bodyPr rtlCol="0"/>
          <a:lstStyle/>
          <a:p>
            <a:pPr rtl="0"/>
            <a:fld id="{3858A41A-2DB3-4C9C-9413-D1AFEEB38DF8}" type="datetime1">
              <a:rPr lang="es-MX" noProof="0" smtClean="0"/>
              <a:t>05/12/2023</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Haga clic para modificar los estilos de texto del patrón</a:t>
            </a:r>
          </a:p>
        </p:txBody>
      </p:sp>
      <p:sp>
        <p:nvSpPr>
          <p:cNvPr id="4" name="Marcador de posición de contenid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5" name="Marcador de posición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Haga clic para modificar los estilos de texto del patrón</a:t>
            </a:r>
          </a:p>
        </p:txBody>
      </p:sp>
      <p:sp>
        <p:nvSpPr>
          <p:cNvPr id="6" name="Marcador de posición de contenid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7" name="Marcador de posición de fecha 6"/>
          <p:cNvSpPr>
            <a:spLocks noGrp="1"/>
          </p:cNvSpPr>
          <p:nvPr>
            <p:ph type="dt" sz="half" idx="10"/>
          </p:nvPr>
        </p:nvSpPr>
        <p:spPr/>
        <p:txBody>
          <a:bodyPr rtlCol="0"/>
          <a:lstStyle/>
          <a:p>
            <a:pPr rtl="0"/>
            <a:fld id="{9667BBA3-D33D-41D5-865E-9825CA1BA6EE}" type="datetime1">
              <a:rPr lang="es-MX" noProof="0" smtClean="0"/>
              <a:t>05/12/2023</a:t>
            </a:fld>
            <a:endParaRPr lang="es-MX" noProof="0" dirty="0"/>
          </a:p>
        </p:txBody>
      </p:sp>
      <p:sp>
        <p:nvSpPr>
          <p:cNvPr id="8" name="Marcador de posición de pie de página 7"/>
          <p:cNvSpPr>
            <a:spLocks noGrp="1"/>
          </p:cNvSpPr>
          <p:nvPr>
            <p:ph type="ftr" sz="quarter" idx="11"/>
          </p:nvPr>
        </p:nvSpPr>
        <p:spPr/>
        <p:txBody>
          <a:bodyPr rtlCol="0"/>
          <a:lstStyle/>
          <a:p>
            <a:pPr rtl="0"/>
            <a:endParaRPr lang="es-MX" noProof="0" dirty="0"/>
          </a:p>
        </p:txBody>
      </p:sp>
      <p:sp>
        <p:nvSpPr>
          <p:cNvPr id="9" name="Marcador de posición de número de diapositiva 8"/>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fecha 2"/>
          <p:cNvSpPr>
            <a:spLocks noGrp="1"/>
          </p:cNvSpPr>
          <p:nvPr>
            <p:ph type="dt" sz="half" idx="10"/>
          </p:nvPr>
        </p:nvSpPr>
        <p:spPr/>
        <p:txBody>
          <a:bodyPr rtlCol="0"/>
          <a:lstStyle/>
          <a:p>
            <a:pPr rtl="0"/>
            <a:fld id="{D64F7CBC-E69A-44E7-8C23-C3C229B1CB25}" type="datetime1">
              <a:rPr lang="es-MX" noProof="0" smtClean="0"/>
              <a:t>05/12/2023</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D39CCC13-094B-458D-B161-C5C3C4C33063}" type="datetime1">
              <a:rPr lang="es-MX" noProof="0" smtClean="0"/>
              <a:t>05/12/2023</a:t>
            </a:fld>
            <a:endParaRPr lang="es-MX" noProof="0" dirty="0"/>
          </a:p>
        </p:txBody>
      </p:sp>
      <p:sp>
        <p:nvSpPr>
          <p:cNvPr id="3" name="Marcador de posición de pie de página 2"/>
          <p:cNvSpPr>
            <a:spLocks noGrp="1"/>
          </p:cNvSpPr>
          <p:nvPr>
            <p:ph type="ftr" sz="quarter" idx="11"/>
          </p:nvPr>
        </p:nvSpPr>
        <p:spPr/>
        <p:txBody>
          <a:bodyPr rtlCol="0"/>
          <a:lstStyle/>
          <a:p>
            <a:pPr rtl="0"/>
            <a:endParaRPr lang="es-MX" noProof="0" dirty="0"/>
          </a:p>
        </p:txBody>
      </p:sp>
      <p:sp>
        <p:nvSpPr>
          <p:cNvPr id="4" name="Marcador de posición de número de diapositiva 3"/>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es-MX" noProof="0"/>
              <a:t>Haz clic para modificar el estilo de título del patrón</a:t>
            </a:r>
            <a:endParaRPr lang="es-MX" noProof="0" dirty="0"/>
          </a:p>
        </p:txBody>
      </p:sp>
      <p:sp>
        <p:nvSpPr>
          <p:cNvPr id="3" name="Marcador de posición de contenid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Haga clic para modificar los estilos de texto del patrón</a:t>
            </a:r>
          </a:p>
        </p:txBody>
      </p:sp>
      <p:sp>
        <p:nvSpPr>
          <p:cNvPr id="8" name="Marcador de posición de fecha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849C8FFA-1A6D-4D26-B027-AD99B21315EA}" type="datetime1">
              <a:rPr lang="es-MX" noProof="0" smtClean="0"/>
              <a:t>05/12/2023</a:t>
            </a:fld>
            <a:endParaRPr lang="es-MX" noProof="0" dirty="0"/>
          </a:p>
        </p:txBody>
      </p:sp>
      <p:sp>
        <p:nvSpPr>
          <p:cNvPr id="9" name="Marcador de posición de pie de página 8"/>
          <p:cNvSpPr>
            <a:spLocks noGrp="1"/>
          </p:cNvSpPr>
          <p:nvPr>
            <p:ph type="ftr" sz="quarter" idx="11"/>
          </p:nvPr>
        </p:nvSpPr>
        <p:spPr>
          <a:xfrm>
            <a:off x="685801" y="6035040"/>
            <a:ext cx="4584700" cy="365760"/>
          </a:xfrm>
        </p:spPr>
        <p:txBody>
          <a:bodyPr rtlCol="0"/>
          <a:lstStyle>
            <a:lvl1pPr algn="l">
              <a:defRPr/>
            </a:lvl1pPr>
          </a:lstStyle>
          <a:p>
            <a:pPr rtl="0"/>
            <a:endParaRPr lang="es-MX" noProof="0" dirty="0"/>
          </a:p>
        </p:txBody>
      </p:sp>
      <p:sp>
        <p:nvSpPr>
          <p:cNvPr id="11" name="Marcador de posición de número de diapos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endParaRPr lang="es-MX" noProof="0" dirty="0"/>
          </a:p>
        </p:txBody>
      </p:sp>
      <p:sp>
        <p:nvSpPr>
          <p:cNvPr id="5" name="Marcador de posición de fecha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2E81770E-8BA2-401B-9F2B-CF8B0B7CD278}" type="datetime1">
              <a:rPr lang="es-MX" noProof="0" smtClean="0"/>
              <a:t>05/12/2023</a:t>
            </a:fld>
            <a:endParaRPr lang="es-MX" noProof="0" dirty="0"/>
          </a:p>
        </p:txBody>
      </p:sp>
      <p:sp>
        <p:nvSpPr>
          <p:cNvPr id="6" name="Marcador de posición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s-MX" noProof="0" dirty="0"/>
          </a:p>
        </p:txBody>
      </p:sp>
      <p:sp>
        <p:nvSpPr>
          <p:cNvPr id="7" name="Marcador de posición de número de diapositiva 6"/>
          <p:cNvSpPr>
            <a:spLocks noGrp="1"/>
          </p:cNvSpPr>
          <p:nvPr>
            <p:ph type="sldNum" sz="quarter" idx="12"/>
          </p:nvPr>
        </p:nvSpPr>
        <p:spPr>
          <a:xfrm>
            <a:off x="10396728" y="6035040"/>
            <a:ext cx="1225296" cy="365760"/>
          </a:xfrm>
        </p:spPr>
        <p:txBody>
          <a:bodyPr rtlCol="0"/>
          <a:lstStyle/>
          <a:p>
            <a:pPr rtl="0"/>
            <a:fld id="{34B7E4EF-A1BD-40F4-AB7B-04F084DD991D}" type="slidenum">
              <a:rPr lang="es-MX" noProof="0" smtClean="0"/>
              <a:t>‹Nº›</a:t>
            </a:fld>
            <a:endParaRPr lang="es-MX" noProof="0" dirty="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es-MX" noProof="0"/>
              <a:t>Haz clic para modificar el estilo de título del patrón</a:t>
            </a:r>
            <a:endParaRPr lang="es-MX" noProof="0" dirty="0"/>
          </a:p>
        </p:txBody>
      </p:sp>
      <p:sp>
        <p:nvSpPr>
          <p:cNvPr id="4" name="Marcador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Haga clic para modificar los estilos de texto del patrón</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posición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93ADE952-F007-4C86-8B33-BB017A0C8456}" type="datetime1">
              <a:rPr lang="es-MX" noProof="0" smtClean="0"/>
              <a:t>05/12/2023</a:t>
            </a:fld>
            <a:endParaRPr lang="es-MX" noProof="0" dirty="0"/>
          </a:p>
        </p:txBody>
      </p:sp>
      <p:sp>
        <p:nvSpPr>
          <p:cNvPr id="5" name="Marcador de posición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s-MX" noProof="0" dirty="0"/>
          </a:p>
        </p:txBody>
      </p:sp>
      <p:sp>
        <p:nvSpPr>
          <p:cNvPr id="6" name="Marcador de posición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media" Target="../media/media2.mp4"/><Relationship Id="rId7" Type="http://schemas.openxmlformats.org/officeDocument/2006/relationships/image" Target="../media/image5.gif"/><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ángulo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s-MX"/>
          </a:p>
        </p:txBody>
      </p:sp>
      <p:sp>
        <p:nvSpPr>
          <p:cNvPr id="91" name="Rectángulo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s-MX"/>
          </a:p>
        </p:txBody>
      </p:sp>
      <p:sp>
        <p:nvSpPr>
          <p:cNvPr id="2" name="Título 1">
            <a:extLst>
              <a:ext uri="{FF2B5EF4-FFF2-40B4-BE49-F238E27FC236}">
                <a16:creationId xmlns:a16="http://schemas.microsoft.com/office/drawing/2014/main" id="{18C3B467-088C-4F3D-A9A7-105C4E1E20CD}"/>
              </a:ext>
            </a:extLst>
          </p:cNvPr>
          <p:cNvSpPr>
            <a:spLocks noGrp="1"/>
          </p:cNvSpPr>
          <p:nvPr>
            <p:ph type="ctrTitle"/>
          </p:nvPr>
        </p:nvSpPr>
        <p:spPr>
          <a:xfrm>
            <a:off x="6096000" y="2085827"/>
            <a:ext cx="4775075" cy="1630907"/>
          </a:xfrm>
        </p:spPr>
        <p:txBody>
          <a:bodyPr rtlCol="0">
            <a:noAutofit/>
          </a:bodyPr>
          <a:lstStyle/>
          <a:p>
            <a:r>
              <a:rPr lang="es-MX" sz="2800" b="1" kern="10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PROYECTO ,3 </a:t>
            </a:r>
            <a: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PARCIAL</a:t>
            </a: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INTELIGENCIA ARTIFICIAL</a:t>
            </a: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br>
              <a:rPr lang="es-MX" sz="2800" b="1" dirty="0">
                <a:latin typeface="ADLaM Display" panose="020F0502020204030204" pitchFamily="2" charset="0"/>
                <a:ea typeface="ADLaM Display" panose="020F0502020204030204" pitchFamily="2" charset="0"/>
                <a:cs typeface="ADLaM Display" panose="020F0502020204030204" pitchFamily="2" charset="0"/>
              </a:rPr>
            </a:br>
            <a:endParaRPr lang="es-MX" sz="2800" b="1" dirty="0">
              <a:latin typeface="ADLaM Display" panose="020F0502020204030204" pitchFamily="2" charset="0"/>
              <a:ea typeface="ADLaM Display" panose="020F0502020204030204" pitchFamily="2" charset="0"/>
              <a:cs typeface="ADLaM Display" panose="020F0502020204030204" pitchFamily="2" charset="0"/>
            </a:endParaRPr>
          </a:p>
        </p:txBody>
      </p:sp>
      <p:sp>
        <p:nvSpPr>
          <p:cNvPr id="3" name="Subtítulo 2">
            <a:extLst>
              <a:ext uri="{FF2B5EF4-FFF2-40B4-BE49-F238E27FC236}">
                <a16:creationId xmlns:a16="http://schemas.microsoft.com/office/drawing/2014/main" id="{C8722DDC-8EEE-4A06-8DFE-B44871EAA2CF}"/>
              </a:ext>
            </a:extLst>
          </p:cNvPr>
          <p:cNvSpPr>
            <a:spLocks noGrp="1"/>
          </p:cNvSpPr>
          <p:nvPr>
            <p:ph type="subTitle" idx="1"/>
          </p:nvPr>
        </p:nvSpPr>
        <p:spPr>
          <a:xfrm>
            <a:off x="5861010" y="2860430"/>
            <a:ext cx="5286584" cy="2105751"/>
          </a:xfrm>
        </p:spPr>
        <p:txBody>
          <a:bodyPr numCol="1" rtlCol="0">
            <a:normAutofit fontScale="25000" lnSpcReduction="20000"/>
          </a:bodyPr>
          <a:lstStyle/>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APRENDIZAJE POR REFUERZO EN PYTHON CON LÍNEAS DE BASE ESTABLES 3</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PROFESOR: MAURICIO ALEJANDRO CABRERA ARELLANO</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ALUMNO: PRECIADO MARTINEZ BRUNO AUGUSTO  </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N: 21110311</a:t>
            </a:r>
          </a:p>
          <a:p>
            <a:r>
              <a:rPr lang="es-MX" sz="4800" b="1"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6: E</a:t>
            </a:r>
            <a:endParaRPr lang="es-MX" b="1" dirty="0">
              <a:solidFill>
                <a:srgbClr val="F49100"/>
              </a:solidFill>
            </a:endParaRPr>
          </a:p>
        </p:txBody>
      </p:sp>
      <p:pic>
        <p:nvPicPr>
          <p:cNvPr id="1028" name="Picture 4" descr="CETI Logo PNG Vector (AI) Free Download">
            <a:extLst>
              <a:ext uri="{FF2B5EF4-FFF2-40B4-BE49-F238E27FC236}">
                <a16:creationId xmlns:a16="http://schemas.microsoft.com/office/drawing/2014/main" id="{0AE54785-A04F-AFCF-0410-C70CA3262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40" y="1975104"/>
            <a:ext cx="4411102" cy="29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559CD1-13A4-B00A-D179-12F00A756650}"/>
              </a:ext>
            </a:extLst>
          </p:cNvPr>
          <p:cNvSpPr>
            <a:spLocks noGrp="1"/>
          </p:cNvSpPr>
          <p:nvPr>
            <p:ph idx="1"/>
          </p:nvPr>
        </p:nvSpPr>
        <p:spPr>
          <a:xfrm>
            <a:off x="843776" y="876487"/>
            <a:ext cx="10058400" cy="3849624"/>
          </a:xfrm>
        </p:spPr>
        <p:txBody>
          <a:bodyPr>
            <a:normAutofit lnSpcReduction="10000"/>
          </a:bodyPr>
          <a:lstStyle/>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1.- ¿Que tutorial escogieron?</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Aprendizaje por refuerzo en Python con líneas de base estables 3 </a:t>
            </a:r>
          </a:p>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2.- ¿Por qué lo escogiste?</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El aprendizaje por refuerzo me llamo la atención por la gran posibilidades de aplicación en la industria y en la investigación, para poder entrenar a algoritmos y a programas para ciertas funciones desde un algoritmo que pueda traducir lenguaje de manos o comportamientos animales desde la investigación en ciberseguridad para detecta posible ataque y mejora la seguridad ,  también por que se me hizo muy divertido el aprendizaje por refuerzo , </a:t>
            </a: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Pero también se puede utilizar en la industria para entrenar programas para detectar posibles fallos en la producción antes que pase un error  </a:t>
            </a:r>
          </a:p>
          <a:p>
            <a:endParaRPr lang="es-MX" sz="1600" b="1" dirty="0"/>
          </a:p>
        </p:txBody>
      </p:sp>
    </p:spTree>
    <p:extLst>
      <p:ext uri="{BB962C8B-B14F-4D97-AF65-F5344CB8AC3E}">
        <p14:creationId xmlns:p14="http://schemas.microsoft.com/office/powerpoint/2010/main" val="276243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DB9EC36-D0CA-E2A5-9566-1611E285DC65}"/>
              </a:ext>
            </a:extLst>
          </p:cNvPr>
          <p:cNvSpPr>
            <a:spLocks noGrp="1"/>
          </p:cNvSpPr>
          <p:nvPr>
            <p:ph idx="1"/>
          </p:nvPr>
        </p:nvSpPr>
        <p:spPr>
          <a:xfrm>
            <a:off x="888381" y="1168648"/>
            <a:ext cx="10820399" cy="4520704"/>
          </a:xfrm>
        </p:spPr>
        <p:txBody>
          <a:bodyPr>
            <a:normAutofit/>
          </a:bodyPr>
          <a:lstStyle/>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3.- ¿Es </a:t>
            </a:r>
            <a:r>
              <a:rPr lang="es-MX" sz="1800" b="1" kern="100" spc="15" dirty="0" err="1">
                <a:effectLst/>
                <a:latin typeface="Roboto" panose="02000000000000000000" pitchFamily="2" charset="0"/>
                <a:ea typeface="Calibri" panose="020F0502020204030204" pitchFamily="34" charset="0"/>
                <a:cs typeface="Times New Roman" panose="02020603050405020304" pitchFamily="18" charset="0"/>
              </a:rPr>
              <a:t>monetizable</a:t>
            </a: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Sí, el aprendizaje por refuerzo puede ser monetizado en diversas formas, ya que ofrece soluciones avanzadas en diferentes campos. Aquí hay algunas maneras en las que se puede monetizar el aprendizaje por refuerzo:</a:t>
            </a: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Desarrollo de Productos y Servicios: Puedes crear productos o servicios basados en algoritmos de aprendizaje por refuerzo para abordar problemas específicos en la industria, la investigación, la ciberseguridad, la medicina, entre otros. Por ejemplo, podrías desarrollar un sistema de detección de anomalías en la producción, un software de seguridad cibernética avanzado, o aplicaciones interactivas basadas en gestos.</a:t>
            </a:r>
          </a:p>
          <a:p>
            <a:endParaRPr lang="es-MX" dirty="0"/>
          </a:p>
        </p:txBody>
      </p:sp>
    </p:spTree>
    <p:extLst>
      <p:ext uri="{BB962C8B-B14F-4D97-AF65-F5344CB8AC3E}">
        <p14:creationId xmlns:p14="http://schemas.microsoft.com/office/powerpoint/2010/main" val="304665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C24D1-E3DB-C5EE-F59D-C95EC76ABAD1}"/>
              </a:ext>
            </a:extLst>
          </p:cNvPr>
          <p:cNvSpPr>
            <a:spLocks noGrp="1"/>
          </p:cNvSpPr>
          <p:nvPr>
            <p:ph type="title"/>
          </p:nvPr>
        </p:nvSpPr>
        <p:spPr/>
        <p:txBody>
          <a:bodyPr>
            <a:normAutofit fontScale="90000"/>
          </a:bodyPr>
          <a:lstStyle/>
          <a:p>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4.- Mostrar el ejemplo aplicado</a:t>
            </a:r>
            <a:br>
              <a:rPr lang="es-MX" sz="1800" kern="100" dirty="0">
                <a:effectLst/>
                <a:latin typeface="Calibri" panose="020F0502020204030204" pitchFamily="34" charset="0"/>
                <a:ea typeface="Calibri" panose="020F0502020204030204" pitchFamily="34" charset="0"/>
                <a:cs typeface="Times New Roman" panose="02020603050405020304" pitchFamily="18" charset="0"/>
              </a:rPr>
            </a:br>
            <a:br>
              <a:rPr lang="es-MX" b="1" dirty="0">
                <a:solidFill>
                  <a:srgbClr val="FFFFFF"/>
                </a:solidFill>
                <a:effectLst/>
                <a:latin typeface="Roboto" panose="02000000000000000000" pitchFamily="2" charset="0"/>
              </a:rPr>
            </a:br>
            <a:endParaRPr lang="es-MX" dirty="0"/>
          </a:p>
        </p:txBody>
      </p:sp>
      <p:pic>
        <p:nvPicPr>
          <p:cNvPr id="4" name="Vídeo sin título ‐ Hecho con Clipchamp (2)">
            <a:hlinkClick r:id="" action="ppaction://media"/>
            <a:extLst>
              <a:ext uri="{FF2B5EF4-FFF2-40B4-BE49-F238E27FC236}">
                <a16:creationId xmlns:a16="http://schemas.microsoft.com/office/drawing/2014/main" id="{95C79017-2F5C-3FE2-5C6E-871F3CB433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6506827" y="480122"/>
            <a:ext cx="5243623" cy="2948878"/>
          </a:xfrm>
        </p:spPr>
      </p:pic>
      <p:pic>
        <p:nvPicPr>
          <p:cNvPr id="1026" name="Picture 2">
            <a:extLst>
              <a:ext uri="{FF2B5EF4-FFF2-40B4-BE49-F238E27FC236}">
                <a16:creationId xmlns:a16="http://schemas.microsoft.com/office/drawing/2014/main" id="{C52FFF20-1374-98E6-6D6F-1A5B9B7FF3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2217" y="963803"/>
            <a:ext cx="5715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uuuuuu ‐ Hecho con Clipchamp">
            <a:hlinkClick r:id="" action="ppaction://media"/>
            <a:extLst>
              <a:ext uri="{FF2B5EF4-FFF2-40B4-BE49-F238E27FC236}">
                <a16:creationId xmlns:a16="http://schemas.microsoft.com/office/drawing/2014/main" id="{C37B0EDC-B44B-CB02-2B00-6573DC9C04F4}"/>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506827" y="3522769"/>
            <a:ext cx="5243624" cy="2949539"/>
          </a:xfrm>
          <a:prstGeom prst="rect">
            <a:avLst/>
          </a:prstGeom>
        </p:spPr>
      </p:pic>
      <p:sp>
        <p:nvSpPr>
          <p:cNvPr id="6" name="CuadroTexto 5">
            <a:extLst>
              <a:ext uri="{FF2B5EF4-FFF2-40B4-BE49-F238E27FC236}">
                <a16:creationId xmlns:a16="http://schemas.microsoft.com/office/drawing/2014/main" id="{6B98FF6B-716E-50A3-C197-62C40F35587F}"/>
              </a:ext>
            </a:extLst>
          </p:cNvPr>
          <p:cNvSpPr txBox="1"/>
          <p:nvPr/>
        </p:nvSpPr>
        <p:spPr>
          <a:xfrm>
            <a:off x="632217" y="4902740"/>
            <a:ext cx="5715000" cy="1477328"/>
          </a:xfrm>
          <a:prstGeom prst="rect">
            <a:avLst/>
          </a:prstGeom>
          <a:noFill/>
        </p:spPr>
        <p:txBody>
          <a:bodyPr wrap="square" rtlCol="0">
            <a:spAutoFit/>
          </a:bodyPr>
          <a:lstStyle/>
          <a:p>
            <a:r>
              <a:rPr lang="es-MX" b="1" dirty="0"/>
              <a:t>La verde con esto podemos crear programas que aprendan por su cuenta aplicable como a robot autónomos como los de </a:t>
            </a:r>
            <a:r>
              <a:rPr lang="es-MX" b="1" dirty="0" err="1"/>
              <a:t>diamond</a:t>
            </a:r>
            <a:r>
              <a:rPr lang="es-MX" b="1" dirty="0"/>
              <a:t> Dynamic,  o en programas que busque por si solos errores a futuro </a:t>
            </a:r>
          </a:p>
        </p:txBody>
      </p:sp>
    </p:spTree>
    <p:extLst>
      <p:ext uri="{BB962C8B-B14F-4D97-AF65-F5344CB8AC3E}">
        <p14:creationId xmlns:p14="http://schemas.microsoft.com/office/powerpoint/2010/main" val="29897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67"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2B5C3-3089-43E0-59F5-2869E7869BE7}"/>
              </a:ext>
            </a:extLst>
          </p:cNvPr>
          <p:cNvSpPr>
            <a:spLocks noGrp="1"/>
          </p:cNvSpPr>
          <p:nvPr>
            <p:ph type="title"/>
          </p:nvPr>
        </p:nvSpPr>
        <p:spPr>
          <a:xfrm>
            <a:off x="4471313" y="150401"/>
            <a:ext cx="9336593" cy="469599"/>
          </a:xfrm>
        </p:spPr>
        <p:txBody>
          <a:bodyPr>
            <a:normAutofit fontScale="90000"/>
          </a:bodyPr>
          <a:lstStyle/>
          <a:p>
            <a:br>
              <a:rPr lang="es-MX" b="0" i="0" dirty="0">
                <a:solidFill>
                  <a:srgbClr val="333333"/>
                </a:solidFill>
                <a:effectLst/>
                <a:latin typeface="ABeeZee"/>
              </a:rPr>
            </a:br>
            <a:r>
              <a:rPr lang="es-MX" b="0" i="0" dirty="0">
                <a:solidFill>
                  <a:srgbClr val="333333"/>
                </a:solidFill>
                <a:effectLst/>
                <a:latin typeface="ABeeZee"/>
              </a:rPr>
              <a:t>CODIGO </a:t>
            </a:r>
            <a:endParaRPr lang="es-MX" dirty="0"/>
          </a:p>
        </p:txBody>
      </p:sp>
      <p:pic>
        <p:nvPicPr>
          <p:cNvPr id="6" name="Imagen 5">
            <a:extLst>
              <a:ext uri="{FF2B5EF4-FFF2-40B4-BE49-F238E27FC236}">
                <a16:creationId xmlns:a16="http://schemas.microsoft.com/office/drawing/2014/main" id="{3E80DEA5-9AB2-F67D-B18D-2EBA72A736B5}"/>
              </a:ext>
            </a:extLst>
          </p:cNvPr>
          <p:cNvPicPr>
            <a:picLocks noChangeAspect="1"/>
          </p:cNvPicPr>
          <p:nvPr/>
        </p:nvPicPr>
        <p:blipFill>
          <a:blip r:embed="rId2"/>
          <a:stretch>
            <a:fillRect/>
          </a:stretch>
        </p:blipFill>
        <p:spPr>
          <a:xfrm>
            <a:off x="467801" y="826851"/>
            <a:ext cx="5237025" cy="5503182"/>
          </a:xfrm>
          <a:prstGeom prst="rect">
            <a:avLst/>
          </a:prstGeom>
        </p:spPr>
      </p:pic>
      <p:pic>
        <p:nvPicPr>
          <p:cNvPr id="8" name="Imagen 7">
            <a:extLst>
              <a:ext uri="{FF2B5EF4-FFF2-40B4-BE49-F238E27FC236}">
                <a16:creationId xmlns:a16="http://schemas.microsoft.com/office/drawing/2014/main" id="{0B3A3B79-1CCD-CA17-4E92-1B9F5E2C47AF}"/>
              </a:ext>
            </a:extLst>
          </p:cNvPr>
          <p:cNvPicPr>
            <a:picLocks noChangeAspect="1"/>
          </p:cNvPicPr>
          <p:nvPr/>
        </p:nvPicPr>
        <p:blipFill>
          <a:blip r:embed="rId3"/>
          <a:stretch>
            <a:fillRect/>
          </a:stretch>
        </p:blipFill>
        <p:spPr>
          <a:xfrm>
            <a:off x="5773710" y="2237361"/>
            <a:ext cx="3706018" cy="1821309"/>
          </a:xfrm>
          <a:prstGeom prst="rect">
            <a:avLst/>
          </a:prstGeom>
        </p:spPr>
      </p:pic>
    </p:spTree>
    <p:extLst>
      <p:ext uri="{BB962C8B-B14F-4D97-AF65-F5344CB8AC3E}">
        <p14:creationId xmlns:p14="http://schemas.microsoft.com/office/powerpoint/2010/main" val="103283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A1F43F-A895-FCD3-F642-659B68D6D817}"/>
              </a:ext>
            </a:extLst>
          </p:cNvPr>
          <p:cNvSpPr>
            <a:spLocks noGrp="1"/>
          </p:cNvSpPr>
          <p:nvPr>
            <p:ph type="title"/>
          </p:nvPr>
        </p:nvSpPr>
        <p:spPr/>
        <p:txBody>
          <a:bodyPr/>
          <a:lstStyle/>
          <a:p>
            <a:pPr algn="ctr"/>
            <a:r>
              <a:rPr lang="es-MX" dirty="0"/>
              <a:t>REPOSITORIO GITHUB</a:t>
            </a:r>
          </a:p>
        </p:txBody>
      </p:sp>
      <p:sp>
        <p:nvSpPr>
          <p:cNvPr id="3" name="Marcador de contenido 2">
            <a:extLst>
              <a:ext uri="{FF2B5EF4-FFF2-40B4-BE49-F238E27FC236}">
                <a16:creationId xmlns:a16="http://schemas.microsoft.com/office/drawing/2014/main" id="{44157305-473D-E71B-DC46-67F4FBA68DCE}"/>
              </a:ext>
            </a:extLst>
          </p:cNvPr>
          <p:cNvSpPr>
            <a:spLocks noGrp="1"/>
          </p:cNvSpPr>
          <p:nvPr>
            <p:ph sz="half" idx="1"/>
          </p:nvPr>
        </p:nvSpPr>
        <p:spPr>
          <a:xfrm>
            <a:off x="1066800" y="2103120"/>
            <a:ext cx="10358176" cy="3749040"/>
          </a:xfrm>
        </p:spPr>
        <p:txBody>
          <a:bodyPr/>
          <a:lstStyle/>
          <a:p>
            <a:pPr algn="ctr"/>
            <a:r>
              <a:rPr lang="es-MX" dirty="0">
                <a:solidFill>
                  <a:srgbClr val="0070C0"/>
                </a:solidFill>
              </a:rPr>
              <a:t>https://github.com/martinez2331/I.A-PROYECTO-FINAL-Aprendizaje-por-refuerzo-en-Python-con-l-neas-de-base-estables</a:t>
            </a:r>
          </a:p>
        </p:txBody>
      </p:sp>
    </p:spTree>
    <p:extLst>
      <p:ext uri="{BB962C8B-B14F-4D97-AF65-F5344CB8AC3E}">
        <p14:creationId xmlns:p14="http://schemas.microsoft.com/office/powerpoint/2010/main" val="3499858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6126_TF56219246.potx" id="{43270956-E7BE-4B48-9157-CCFE7A1D048C}" vid="{CC906F5C-1A4B-42A6-B2FB-7FFE0FDEDE4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{023FDD58-BCB7-49A5-8013-444D6D31F424}tf56219246_win32</Template>
  <TotalTime>149</TotalTime>
  <Words>329</Words>
  <Application>Microsoft Office PowerPoint</Application>
  <PresentationFormat>Panorámica</PresentationFormat>
  <Paragraphs>21</Paragraphs>
  <Slides>6</Slides>
  <Notes>2</Notes>
  <HiddenSlides>0</HiddenSlides>
  <MMClips>2</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vt:i4>
      </vt:variant>
    </vt:vector>
  </HeadingPairs>
  <TitlesOfParts>
    <vt:vector size="14" baseType="lpstr">
      <vt:lpstr>ABeeZee</vt:lpstr>
      <vt:lpstr>ADLaM Display</vt:lpstr>
      <vt:lpstr>Avenir Next LT Pro</vt:lpstr>
      <vt:lpstr>Avenir Next LT Pro Light</vt:lpstr>
      <vt:lpstr>Calibri</vt:lpstr>
      <vt:lpstr>Garamond</vt:lpstr>
      <vt:lpstr>Roboto</vt:lpstr>
      <vt:lpstr>SavonVTI</vt:lpstr>
      <vt:lpstr>PROYECTO ,3 PARCIAL INTELIGENCIA ARTIFICIAL   </vt:lpstr>
      <vt:lpstr>Presentación de PowerPoint</vt:lpstr>
      <vt:lpstr>Presentación de PowerPoint</vt:lpstr>
      <vt:lpstr>4.- Mostrar el ejemplo aplicado  </vt:lpstr>
      <vt:lpstr> CODIGO </vt:lpstr>
      <vt:lpstr>REPOSITORIO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5: "Modulación por ancho de pulso (PWM)"</dc:title>
  <dc:creator>Bruno Augusto Martínez</dc:creator>
  <cp:lastModifiedBy>Bruno Augusto Martínez</cp:lastModifiedBy>
  <cp:revision>5</cp:revision>
  <dcterms:created xsi:type="dcterms:W3CDTF">2023-11-22T04:59:51Z</dcterms:created>
  <dcterms:modified xsi:type="dcterms:W3CDTF">2023-12-06T04:50:02Z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